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</p:sldIdLst>
  <p:sldSz cx="18288000" cy="10287000"/>
  <p:notesSz cx="6858000" cy="9144000"/>
  <p:embeddedFontLst>
    <p:embeddedFont>
      <p:font typeface="Bebas Neue Bold" panose="020B0606020202050201" pitchFamily="34" charset="77"/>
      <p:regular r:id="rId3"/>
      <p:bold r:id="rId4"/>
    </p:embeddedFont>
    <p:embeddedFont>
      <p:font typeface="Bricolage Grotesque Semi-Bold" panose="020B0605040402000204" pitchFamily="34" charset="0"/>
      <p:regular r:id="rId5"/>
      <p:bold r:id="rId6"/>
    </p:embeddedFont>
    <p:embeddedFont>
      <p:font typeface="Calibri" panose="020F0502020204030204" pitchFamily="34" charset="0"/>
      <p:regular r:id="rId7"/>
      <p:bold r:id="rId8"/>
      <p:italic r:id="rId9"/>
      <p:boldItalic r:id="rId10"/>
    </p:embeddedFont>
    <p:embeddedFont>
      <p:font typeface="Open Sans" panose="020B0606030504020204" pitchFamily="34" charset="0"/>
      <p:regular r:id="rId11"/>
      <p:bold r:id="rId12"/>
      <p:italic r:id="rId13"/>
      <p:boldItalic r:id="rId14"/>
    </p:embeddedFont>
    <p:embeddedFont>
      <p:font typeface="Open Sans Bold" panose="020B0806030504020204" pitchFamily="34" charset="0"/>
      <p:regular r:id="rId15"/>
      <p:bold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 autoAdjust="0"/>
    <p:restoredTop sz="96327" autoAdjust="0"/>
  </p:normalViewPr>
  <p:slideViewPr>
    <p:cSldViewPr>
      <p:cViewPr varScale="1">
        <p:scale>
          <a:sx n="85" d="100"/>
          <a:sy n="85" d="100"/>
        </p:scale>
        <p:origin x="504" y="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6.fntdata"/><Relationship Id="rId13" Type="http://schemas.openxmlformats.org/officeDocument/2006/relationships/font" Target="fonts/font11.fntdata"/><Relationship Id="rId1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font" Target="fonts/font5.fntdata"/><Relationship Id="rId12" Type="http://schemas.openxmlformats.org/officeDocument/2006/relationships/font" Target="fonts/font10.fntdata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14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font" Target="fonts/font9.fntdata"/><Relationship Id="rId5" Type="http://schemas.openxmlformats.org/officeDocument/2006/relationships/font" Target="fonts/font3.fntdata"/><Relationship Id="rId15" Type="http://schemas.openxmlformats.org/officeDocument/2006/relationships/font" Target="fonts/font13.fntdata"/><Relationship Id="rId10" Type="http://schemas.openxmlformats.org/officeDocument/2006/relationships/font" Target="fonts/font8.fntdata"/><Relationship Id="rId19" Type="http://schemas.openxmlformats.org/officeDocument/2006/relationships/theme" Target="theme/theme1.xml"/><Relationship Id="rId4" Type="http://schemas.openxmlformats.org/officeDocument/2006/relationships/font" Target="fonts/font2.fntdata"/><Relationship Id="rId9" Type="http://schemas.openxmlformats.org/officeDocument/2006/relationships/font" Target="fonts/font7.fntdata"/><Relationship Id="rId14" Type="http://schemas.openxmlformats.org/officeDocument/2006/relationships/font" Target="fonts/font12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4/14/26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870FAC69-0A21-2241-94E2-6DA57C7F8E58}"/>
              </a:ext>
            </a:extLst>
          </p:cNvPr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sp>
          <p:nvSpPr>
            <p:cNvPr id="2" name="Freeform 2"/>
            <p:cNvSpPr/>
            <p:nvPr/>
          </p:nvSpPr>
          <p:spPr>
            <a:xfrm>
              <a:off x="0" y="0"/>
              <a:ext cx="18288000" cy="10287000"/>
            </a:xfrm>
            <a:custGeom>
              <a:avLst/>
              <a:gdLst/>
              <a:ahLst/>
              <a:cxnLst/>
              <a:rect l="l" t="t" r="r" b="b"/>
              <a:pathLst>
                <a:path w="18288000" h="10287000">
                  <a:moveTo>
                    <a:pt x="0" y="0"/>
                  </a:moveTo>
                  <a:lnTo>
                    <a:pt x="18288000" y="0"/>
                  </a:lnTo>
                  <a:lnTo>
                    <a:pt x="18288000" y="10287000"/>
                  </a:lnTo>
                  <a:lnTo>
                    <a:pt x="0" y="10287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6666" b="-16666"/>
              </a:stretch>
            </a:blipFill>
          </p:spPr>
          <p:txBody>
            <a:bodyPr/>
            <a:lstStyle/>
            <a:p>
              <a:endParaRPr lang="fr-FR"/>
            </a:p>
          </p:txBody>
        </p:sp>
        <p:grpSp>
          <p:nvGrpSpPr>
            <p:cNvPr id="3" name="Group 3"/>
            <p:cNvGrpSpPr/>
            <p:nvPr/>
          </p:nvGrpSpPr>
          <p:grpSpPr>
            <a:xfrm>
              <a:off x="0" y="0"/>
              <a:ext cx="1028700" cy="10287000"/>
              <a:chOff x="0" y="0"/>
              <a:chExt cx="270933" cy="2709333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270933" cy="2709333"/>
              </a:xfrm>
              <a:custGeom>
                <a:avLst/>
                <a:gdLst/>
                <a:ahLst/>
                <a:cxnLst/>
                <a:rect l="l" t="t" r="r" b="b"/>
                <a:pathLst>
                  <a:path w="270933" h="2709333">
                    <a:moveTo>
                      <a:pt x="0" y="0"/>
                    </a:moveTo>
                    <a:lnTo>
                      <a:pt x="270933" y="0"/>
                    </a:lnTo>
                    <a:lnTo>
                      <a:pt x="270933" y="2709333"/>
                    </a:lnTo>
                    <a:lnTo>
                      <a:pt x="0" y="2709333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3060">
                      <a:alpha val="100000"/>
                    </a:srgbClr>
                  </a:gs>
                  <a:gs pos="100000">
                    <a:srgbClr val="003060">
                      <a:alpha val="0"/>
                    </a:srgbClr>
                  </a:gs>
                </a:gsLst>
                <a:lin ang="5400000"/>
              </a:gra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" name="TextBox 5"/>
              <p:cNvSpPr txBox="1"/>
              <p:nvPr/>
            </p:nvSpPr>
            <p:spPr>
              <a:xfrm>
                <a:off x="0" y="-57150"/>
                <a:ext cx="270933" cy="276648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500"/>
                  </a:lnSpc>
                </a:pPr>
                <a:endParaRPr/>
              </a:p>
            </p:txBody>
          </p:sp>
        </p:grpSp>
        <p:grpSp>
          <p:nvGrpSpPr>
            <p:cNvPr id="9" name="Group 9"/>
            <p:cNvGrpSpPr/>
            <p:nvPr/>
          </p:nvGrpSpPr>
          <p:grpSpPr>
            <a:xfrm>
              <a:off x="1123950" y="164542"/>
              <a:ext cx="3460901" cy="1662190"/>
              <a:chOff x="0" y="0"/>
              <a:chExt cx="4614535" cy="2216253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1751285" cy="947883"/>
              </a:xfrm>
              <a:custGeom>
                <a:avLst/>
                <a:gdLst/>
                <a:ahLst/>
                <a:cxnLst/>
                <a:rect l="l" t="t" r="r" b="b"/>
                <a:pathLst>
                  <a:path w="1751285" h="947883">
                    <a:moveTo>
                      <a:pt x="0" y="0"/>
                    </a:moveTo>
                    <a:lnTo>
                      <a:pt x="1751285" y="0"/>
                    </a:lnTo>
                    <a:lnTo>
                      <a:pt x="1751285" y="947883"/>
                    </a:lnTo>
                    <a:lnTo>
                      <a:pt x="0" y="947883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1" name="Freeform 11"/>
              <p:cNvSpPr/>
              <p:nvPr/>
            </p:nvSpPr>
            <p:spPr>
              <a:xfrm>
                <a:off x="2806931" y="0"/>
                <a:ext cx="1751285" cy="947883"/>
              </a:xfrm>
              <a:custGeom>
                <a:avLst/>
                <a:gdLst/>
                <a:ahLst/>
                <a:cxnLst/>
                <a:rect l="l" t="t" r="r" b="b"/>
                <a:pathLst>
                  <a:path w="1751285" h="947883">
                    <a:moveTo>
                      <a:pt x="0" y="0"/>
                    </a:moveTo>
                    <a:lnTo>
                      <a:pt x="1751285" y="0"/>
                    </a:lnTo>
                    <a:lnTo>
                      <a:pt x="1751285" y="947883"/>
                    </a:lnTo>
                    <a:lnTo>
                      <a:pt x="0" y="947883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5"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2" name="Freeform 12"/>
              <p:cNvSpPr/>
              <p:nvPr/>
            </p:nvSpPr>
            <p:spPr>
              <a:xfrm>
                <a:off x="1920110" y="473942"/>
                <a:ext cx="835374" cy="898252"/>
              </a:xfrm>
              <a:custGeom>
                <a:avLst/>
                <a:gdLst/>
                <a:ahLst/>
                <a:cxnLst/>
                <a:rect l="l" t="t" r="r" b="b"/>
                <a:pathLst>
                  <a:path w="835374" h="898252">
                    <a:moveTo>
                      <a:pt x="0" y="0"/>
                    </a:moveTo>
                    <a:lnTo>
                      <a:pt x="835374" y="0"/>
                    </a:lnTo>
                    <a:lnTo>
                      <a:pt x="835374" y="898251"/>
                    </a:lnTo>
                    <a:lnTo>
                      <a:pt x="0" y="898251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7">
                  <a:extLst>
                    <a:ext uri="{96DAC541-7B7A-43D3-8B79-37D633B846F1}">
                      <asvg:svgBlip xmlns:asvg="http://schemas.microsoft.com/office/drawing/2016/SVG/main" r:embed="rId8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" name="TextBox 13"/>
              <p:cNvSpPr txBox="1"/>
              <p:nvPr/>
            </p:nvSpPr>
            <p:spPr>
              <a:xfrm>
                <a:off x="2953126" y="1149090"/>
                <a:ext cx="1661409" cy="1067164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algn="ctr">
                  <a:lnSpc>
                    <a:spcPts val="2059"/>
                  </a:lnSpc>
                </a:pPr>
                <a:r>
                  <a:rPr lang="en-US" sz="2059" b="1" spc="123">
                    <a:solidFill>
                      <a:srgbClr val="4B4B4B"/>
                    </a:solidFill>
                    <a:latin typeface="Bebas Neue Bold"/>
                    <a:ea typeface="Bebas Neue Bold"/>
                    <a:cs typeface="Bebas Neue Bold"/>
                    <a:sym typeface="Bebas Neue Bold"/>
                  </a:rPr>
                  <a:t>CONGRÈS MAGHRÉBIN </a:t>
                </a:r>
              </a:p>
              <a:p>
                <a:pPr algn="ctr">
                  <a:lnSpc>
                    <a:spcPts val="2059"/>
                  </a:lnSpc>
                </a:pPr>
                <a:r>
                  <a:rPr lang="en-US" sz="2059" b="1" spc="123">
                    <a:solidFill>
                      <a:srgbClr val="4B4B4B"/>
                    </a:solidFill>
                    <a:latin typeface="Bebas Neue Bold"/>
                    <a:ea typeface="Bebas Neue Bold"/>
                    <a:cs typeface="Bebas Neue Bold"/>
                    <a:sym typeface="Bebas Neue Bold"/>
                  </a:rPr>
                  <a:t>DE PÉDIATRIE</a:t>
                </a:r>
              </a:p>
            </p:txBody>
          </p:sp>
          <p:sp>
            <p:nvSpPr>
              <p:cNvPr id="14" name="TextBox 14"/>
              <p:cNvSpPr txBox="1"/>
              <p:nvPr/>
            </p:nvSpPr>
            <p:spPr>
              <a:xfrm>
                <a:off x="3173349" y="74099"/>
                <a:ext cx="1023464" cy="733009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algn="ctr">
                  <a:lnSpc>
                    <a:spcPts val="4599"/>
                  </a:lnSpc>
                </a:pPr>
                <a:r>
                  <a:rPr lang="en-US" sz="3285" b="1" spc="-180">
                    <a:solidFill>
                      <a:srgbClr val="FFFFFF"/>
                    </a:solidFill>
                    <a:latin typeface="Bricolage Grotesque Semi-Bold"/>
                    <a:ea typeface="Bricolage Grotesque Semi-Bold"/>
                    <a:cs typeface="Bricolage Grotesque Semi-Bold"/>
                    <a:sym typeface="Bricolage Grotesque Semi-Bold"/>
                  </a:rPr>
                  <a:t>42</a:t>
                </a:r>
              </a:p>
            </p:txBody>
          </p:sp>
          <p:sp>
            <p:nvSpPr>
              <p:cNvPr id="15" name="TextBox 15"/>
              <p:cNvSpPr txBox="1"/>
              <p:nvPr/>
            </p:nvSpPr>
            <p:spPr>
              <a:xfrm>
                <a:off x="3983009" y="270751"/>
                <a:ext cx="126685" cy="83290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algn="ctr">
                  <a:lnSpc>
                    <a:spcPts val="510"/>
                  </a:lnSpc>
                </a:pPr>
                <a:r>
                  <a:rPr lang="en-US" sz="364">
                    <a:solidFill>
                      <a:srgbClr val="FEFEFE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ème</a:t>
                </a:r>
              </a:p>
            </p:txBody>
          </p:sp>
          <p:sp>
            <p:nvSpPr>
              <p:cNvPr id="16" name="TextBox 16"/>
              <p:cNvSpPr txBox="1"/>
              <p:nvPr/>
            </p:nvSpPr>
            <p:spPr>
              <a:xfrm>
                <a:off x="105933" y="1149090"/>
                <a:ext cx="1695919" cy="1067164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algn="ctr">
                  <a:lnSpc>
                    <a:spcPts val="2059"/>
                  </a:lnSpc>
                </a:pPr>
                <a:r>
                  <a:rPr lang="en-US" sz="2059" b="1" spc="123">
                    <a:solidFill>
                      <a:srgbClr val="4B4B4B"/>
                    </a:solidFill>
                    <a:latin typeface="Bebas Neue Bold"/>
                    <a:ea typeface="Bebas Neue Bold"/>
                    <a:cs typeface="Bebas Neue Bold"/>
                    <a:sym typeface="Bebas Neue Bold"/>
                  </a:rPr>
                  <a:t>CONGRÈS </a:t>
                </a:r>
              </a:p>
              <a:p>
                <a:pPr algn="ctr">
                  <a:lnSpc>
                    <a:spcPts val="2059"/>
                  </a:lnSpc>
                </a:pPr>
                <a:r>
                  <a:rPr lang="en-US" sz="2059" b="1" spc="123">
                    <a:solidFill>
                      <a:srgbClr val="4B4B4B"/>
                    </a:solidFill>
                    <a:latin typeface="Bebas Neue Bold"/>
                    <a:ea typeface="Bebas Neue Bold"/>
                    <a:cs typeface="Bebas Neue Bold"/>
                    <a:sym typeface="Bebas Neue Bold"/>
                  </a:rPr>
                  <a:t>NATIONAL </a:t>
                </a:r>
              </a:p>
              <a:p>
                <a:pPr algn="ctr">
                  <a:lnSpc>
                    <a:spcPts val="2059"/>
                  </a:lnSpc>
                </a:pPr>
                <a:r>
                  <a:rPr lang="en-US" sz="2059" b="1" spc="123">
                    <a:solidFill>
                      <a:srgbClr val="4B4B4B"/>
                    </a:solidFill>
                    <a:latin typeface="Bebas Neue Bold"/>
                    <a:ea typeface="Bebas Neue Bold"/>
                    <a:cs typeface="Bebas Neue Bold"/>
                    <a:sym typeface="Bebas Neue Bold"/>
                  </a:rPr>
                  <a:t>DE PÉDIATRIE</a:t>
                </a:r>
              </a:p>
            </p:txBody>
          </p:sp>
          <p:sp>
            <p:nvSpPr>
              <p:cNvPr id="17" name="TextBox 17"/>
              <p:cNvSpPr txBox="1"/>
              <p:nvPr/>
            </p:nvSpPr>
            <p:spPr>
              <a:xfrm>
                <a:off x="358159" y="74099"/>
                <a:ext cx="1023464" cy="733009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algn="ctr">
                  <a:lnSpc>
                    <a:spcPts val="4599"/>
                  </a:lnSpc>
                </a:pPr>
                <a:r>
                  <a:rPr lang="en-US" sz="3285" b="1" spc="-180">
                    <a:solidFill>
                      <a:srgbClr val="FFFFFF"/>
                    </a:solidFill>
                    <a:latin typeface="Bricolage Grotesque Semi-Bold"/>
                    <a:ea typeface="Bricolage Grotesque Semi-Bold"/>
                    <a:cs typeface="Bricolage Grotesque Semi-Bold"/>
                    <a:sym typeface="Bricolage Grotesque Semi-Bold"/>
                  </a:rPr>
                  <a:t>36</a:t>
                </a:r>
              </a:p>
            </p:txBody>
          </p:sp>
          <p:sp>
            <p:nvSpPr>
              <p:cNvPr id="18" name="TextBox 18"/>
              <p:cNvSpPr txBox="1"/>
              <p:nvPr/>
            </p:nvSpPr>
            <p:spPr>
              <a:xfrm>
                <a:off x="1169808" y="270751"/>
                <a:ext cx="126685" cy="83290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algn="ctr">
                  <a:lnSpc>
                    <a:spcPts val="510"/>
                  </a:lnSpc>
                </a:pPr>
                <a:r>
                  <a:rPr lang="en-US" sz="364">
                    <a:solidFill>
                      <a:srgbClr val="FEFEFE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ème</a:t>
                </a:r>
              </a:p>
            </p:txBody>
          </p:sp>
        </p:grpSp>
        <p:grpSp>
          <p:nvGrpSpPr>
            <p:cNvPr id="23" name="Group 23"/>
            <p:cNvGrpSpPr/>
            <p:nvPr/>
          </p:nvGrpSpPr>
          <p:grpSpPr>
            <a:xfrm>
              <a:off x="13349226" y="1333500"/>
              <a:ext cx="2866708" cy="520440"/>
              <a:chOff x="0" y="0"/>
              <a:chExt cx="3822277" cy="693919"/>
            </a:xfrm>
            <a:solidFill>
              <a:schemeClr val="tx2"/>
            </a:solidFill>
          </p:grpSpPr>
          <p:sp>
            <p:nvSpPr>
              <p:cNvPr id="24" name="Freeform 24"/>
              <p:cNvSpPr/>
              <p:nvPr/>
            </p:nvSpPr>
            <p:spPr>
              <a:xfrm>
                <a:off x="2055" y="0"/>
                <a:ext cx="3820222" cy="693919"/>
              </a:xfrm>
              <a:custGeom>
                <a:avLst/>
                <a:gdLst/>
                <a:ahLst/>
                <a:cxnLst/>
                <a:rect l="l" t="t" r="r" b="b"/>
                <a:pathLst>
                  <a:path w="3820222" h="693919">
                    <a:moveTo>
                      <a:pt x="0" y="0"/>
                    </a:moveTo>
                    <a:lnTo>
                      <a:pt x="3820222" y="0"/>
                    </a:lnTo>
                    <a:lnTo>
                      <a:pt x="3820222" y="693919"/>
                    </a:lnTo>
                    <a:lnTo>
                      <a:pt x="0" y="693919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25" name="TextBox 25"/>
              <p:cNvSpPr txBox="1"/>
              <p:nvPr/>
            </p:nvSpPr>
            <p:spPr>
              <a:xfrm>
                <a:off x="0" y="133837"/>
                <a:ext cx="1823266" cy="397670"/>
              </a:xfrm>
              <a:prstGeom prst="rect">
                <a:avLst/>
              </a:prstGeom>
              <a:grpFill/>
            </p:spPr>
            <p:txBody>
              <a:bodyPr lIns="0" tIns="0" rIns="0" bIns="0" rtlCol="0" anchor="t">
                <a:spAutoFit/>
              </a:bodyPr>
              <a:lstStyle/>
              <a:p>
                <a:pPr algn="ctr">
                  <a:lnSpc>
                    <a:spcPts val="2545"/>
                  </a:lnSpc>
                </a:pPr>
                <a:r>
                  <a:rPr lang="en-US" sz="1817" b="1">
                    <a:solidFill>
                      <a:srgbClr val="FEFEFE"/>
                    </a:solidFill>
                    <a:latin typeface="Open Sans Bold"/>
                    <a:ea typeface="Open Sans Bold"/>
                    <a:cs typeface="Open Sans Bold"/>
                    <a:sym typeface="Open Sans Bold"/>
                  </a:rPr>
                  <a:t>Poster ID :</a:t>
                </a:r>
              </a:p>
            </p:txBody>
          </p:sp>
        </p:grpSp>
        <p:pic>
          <p:nvPicPr>
            <p:cNvPr id="27" name="Image 26">
              <a:extLst>
                <a:ext uri="{FF2B5EF4-FFF2-40B4-BE49-F238E27FC236}">
                  <a16:creationId xmlns:a16="http://schemas.microsoft.com/office/drawing/2014/main" id="{DD537A47-ADB9-B14A-AFBA-AFDD6FBECBB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245029" y="107339"/>
              <a:ext cx="1838041" cy="1838041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ésentation1" id="{0A4582C9-E409-E344-B853-9EFDB196636E}" vid="{C7ACC95F-00BE-F24C-9143-7FA70F3ACC0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</TotalTime>
  <Words>15</Words>
  <Application>Microsoft Macintosh PowerPoint</Application>
  <PresentationFormat>Personnalisé</PresentationFormat>
  <Paragraphs>10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8" baseType="lpstr">
      <vt:lpstr>Bebas Neue Bold</vt:lpstr>
      <vt:lpstr>Bricolage Grotesque Semi-Bold</vt:lpstr>
      <vt:lpstr>Calibri</vt:lpstr>
      <vt:lpstr>Open Sans</vt:lpstr>
      <vt:lpstr>Arial</vt:lpstr>
      <vt:lpstr>Open Sans Bold</vt:lpstr>
      <vt:lpstr>Thème Office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Microsoft Office User</dc:creator>
  <cp:lastModifiedBy>Microsoft Office User</cp:lastModifiedBy>
  <cp:revision>1</cp:revision>
  <dcterms:created xsi:type="dcterms:W3CDTF">2026-04-14T12:30:10Z</dcterms:created>
  <dcterms:modified xsi:type="dcterms:W3CDTF">2026-04-14T12:53:13Z</dcterms:modified>
  <dc:identifier>DAG90gRnu3U</dc:identifier>
</cp:coreProperties>
</file>